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06" r:id="rId5"/>
  </p:sldMasterIdLst>
  <p:notesMasterIdLst>
    <p:notesMasterId r:id="rId23"/>
  </p:notesMasterIdLst>
  <p:sldIdLst>
    <p:sldId id="298" r:id="rId6"/>
    <p:sldId id="299" r:id="rId7"/>
    <p:sldId id="303" r:id="rId8"/>
    <p:sldId id="304" r:id="rId9"/>
    <p:sldId id="305" r:id="rId10"/>
    <p:sldId id="306" r:id="rId11"/>
    <p:sldId id="300" r:id="rId12"/>
    <p:sldId id="301" r:id="rId13"/>
    <p:sldId id="302" r:id="rId14"/>
    <p:sldId id="307" r:id="rId15"/>
    <p:sldId id="308" r:id="rId16"/>
    <p:sldId id="309" r:id="rId17"/>
    <p:sldId id="310" r:id="rId18"/>
    <p:sldId id="311" r:id="rId19"/>
    <p:sldId id="312" r:id="rId20"/>
    <p:sldId id="313" r:id="rId21"/>
    <p:sldId id="31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6D65D-F2DB-484F-8D3F-BFD9A968F02B}"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A62D4-6A8D-446B-8E3C-7E7531A0B3AC}" type="slidenum">
              <a:rPr lang="en-US" smtClean="0"/>
              <a:t>‹#›</a:t>
            </a:fld>
            <a:endParaRPr lang="en-US"/>
          </a:p>
        </p:txBody>
      </p:sp>
    </p:spTree>
    <p:extLst>
      <p:ext uri="{BB962C8B-B14F-4D97-AF65-F5344CB8AC3E}">
        <p14:creationId xmlns:p14="http://schemas.microsoft.com/office/powerpoint/2010/main" val="126520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3/1/2022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713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6783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98673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3/1/2022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772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29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082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1418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855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563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353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9097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2149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07D986-8816-4272-A432-0437A28A9828}" type="datetime1">
              <a:rPr lang="en-US" smtClean="0"/>
              <a:t>3/1/2022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2817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6180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32208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787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30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25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141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89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7808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07D986-8816-4272-A432-0437A28A9828}" type="datetime1">
              <a:rPr lang="en-US" smtClean="0"/>
              <a:t>3/1/2022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033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3/1/2022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472485"/>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3/1/2022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96000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Delores.Rowell@Dca.ga.gov" TargetMode="External"/><Relationship Id="rId2" Type="http://schemas.openxmlformats.org/officeDocument/2006/relationships/hyperlink" Target="mailto:Elise.Kuvach@dca.ga.gov" TargetMode="External"/><Relationship Id="rId1" Type="http://schemas.openxmlformats.org/officeDocument/2006/relationships/slideLayout" Target="../slideLayouts/slideLayout13.xml"/><Relationship Id="rId4" Type="http://schemas.openxmlformats.org/officeDocument/2006/relationships/hyperlink" Target="mailto:GHVP.Inspections@Dca.g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582486" y="1475234"/>
            <a:ext cx="3966048" cy="2901694"/>
          </a:xfrm>
        </p:spPr>
        <p:txBody>
          <a:bodyPr anchor="b">
            <a:normAutofit/>
          </a:bodyPr>
          <a:lstStyle/>
          <a:p>
            <a:r>
              <a:rPr lang="en-US" sz="4400" dirty="0">
                <a:solidFill>
                  <a:schemeClr val="bg1"/>
                </a:solidFill>
              </a:rPr>
              <a:t>DCA Inspections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5"/>
            <a:ext cx="3205640" cy="1104327"/>
          </a:xfrm>
        </p:spPr>
        <p:txBody>
          <a:bodyPr anchor="t">
            <a:normAutofit lnSpcReduction="10000"/>
          </a:bodyPr>
          <a:lstStyle/>
          <a:p>
            <a:pPr>
              <a:lnSpc>
                <a:spcPct val="100000"/>
              </a:lnSpc>
            </a:pPr>
            <a:r>
              <a:rPr lang="en-US" sz="1600" dirty="0">
                <a:solidFill>
                  <a:schemeClr val="bg1"/>
                </a:solidFill>
              </a:rPr>
              <a:t>Elise Kuvach – Manager</a:t>
            </a:r>
          </a:p>
          <a:p>
            <a:pPr>
              <a:lnSpc>
                <a:spcPct val="100000"/>
              </a:lnSpc>
            </a:pPr>
            <a:r>
              <a:rPr lang="en-US" sz="1600" dirty="0">
                <a:solidFill>
                  <a:schemeClr val="bg1"/>
                </a:solidFill>
              </a:rPr>
              <a:t>Delores Rowell – Lead</a:t>
            </a:r>
          </a:p>
          <a:p>
            <a:pPr>
              <a:lnSpc>
                <a:spcPct val="100000"/>
              </a:lnSpc>
            </a:pPr>
            <a:r>
              <a:rPr lang="en-US" sz="1600" dirty="0">
                <a:solidFill>
                  <a:schemeClr val="bg1"/>
                </a:solidFill>
              </a:rPr>
              <a:t>Lori Hayes - Processor</a:t>
            </a:r>
          </a:p>
          <a:p>
            <a:pPr>
              <a:lnSpc>
                <a:spcPct val="100000"/>
              </a:lnSpc>
            </a:pPr>
            <a:endParaRPr lang="en-US" sz="1600" dirty="0">
              <a:solidFill>
                <a:schemeClr val="bg1"/>
              </a:solidFill>
            </a:endParaRP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E9603-B35C-4877-9155-0E06308C9B99}"/>
              </a:ext>
            </a:extLst>
          </p:cNvPr>
          <p:cNvSpPr>
            <a:spLocks noGrp="1"/>
          </p:cNvSpPr>
          <p:nvPr>
            <p:ph type="title"/>
          </p:nvPr>
        </p:nvSpPr>
        <p:spPr>
          <a:xfrm>
            <a:off x="1368144" y="266705"/>
            <a:ext cx="9603275" cy="1020229"/>
          </a:xfrm>
        </p:spPr>
        <p:txBody>
          <a:bodyPr>
            <a:normAutofit/>
          </a:bodyPr>
          <a:lstStyle/>
          <a:p>
            <a:r>
              <a:rPr lang="en-US" sz="3600" u="sng" dirty="0">
                <a:latin typeface="Modern Love Grunge" panose="04070805081005020601" pitchFamily="82" charset="0"/>
              </a:rPr>
              <a:t>Interior</a:t>
            </a:r>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107744"/>
            <a:ext cx="9581995"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B4CD6637-7465-45EC-A43D-808135A6F901}"/>
              </a:ext>
            </a:extLst>
          </p:cNvPr>
          <p:cNvSpPr>
            <a:spLocks noGrp="1"/>
          </p:cNvSpPr>
          <p:nvPr>
            <p:ph idx="1"/>
          </p:nvPr>
        </p:nvSpPr>
        <p:spPr>
          <a:xfrm>
            <a:off x="277268" y="2241237"/>
            <a:ext cx="11633982" cy="3742005"/>
          </a:xfrm>
        </p:spPr>
        <p:txBody>
          <a:bodyPr>
            <a:normAutofit lnSpcReduction="10000"/>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Units are required to have smoke and carbon monoxide detectors on each level of the unit. Carbon monoxide detectors are required in homes that have an attached garage, gas burning appliances and a fireplace.</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All plumbing and drains are free of leaks or clogs and in working order.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sinks have proper traps.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furnace and hot water heater are operable and in good condition.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furnace adequately heats all rooms, including the bathroom.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heat vent covers are in place. Pressure relief valve discharge lines on water heater and boiler extend down to within 6" of the floor into drain pan or piped outside of the unit.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Floors, ceilings, and walls are clean, in good condition, and free of chipping, peeling, and cracking paint. (including trim/woodwork). </a:t>
            </a:r>
          </a:p>
          <a:p>
            <a:pPr marL="342900" marR="0" lvl="0" indent="-342900">
              <a:lnSpc>
                <a:spcPct val="110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lights (operable from each floor level) and handrails for interior stairs (4+ steps), and railings for all open stairways and unprotected heights.</a:t>
            </a:r>
          </a:p>
          <a:p>
            <a:pPr marL="0" indent="0">
              <a:lnSpc>
                <a:spcPct val="110000"/>
              </a:lnSpc>
              <a:buNone/>
            </a:pPr>
            <a:endParaRPr lang="en-US" sz="1400" dirty="0"/>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7864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FC27-5598-4755-B8E9-E0B8FFEAD1E5}"/>
              </a:ext>
            </a:extLst>
          </p:cNvPr>
          <p:cNvSpPr>
            <a:spLocks noGrp="1"/>
          </p:cNvSpPr>
          <p:nvPr>
            <p:ph type="title"/>
          </p:nvPr>
        </p:nvSpPr>
        <p:spPr>
          <a:xfrm>
            <a:off x="1451579" y="342420"/>
            <a:ext cx="9291215" cy="1049235"/>
          </a:xfrm>
        </p:spPr>
        <p:txBody>
          <a:bodyPr/>
          <a:lstStyle/>
          <a:p>
            <a:r>
              <a:rPr lang="en-US" u="sng" dirty="0">
                <a:latin typeface="Modern Love Grunge" panose="04070805081005020601" pitchFamily="82" charset="0"/>
              </a:rPr>
              <a:t>Electrical</a:t>
            </a:r>
          </a:p>
        </p:txBody>
      </p:sp>
      <p:sp>
        <p:nvSpPr>
          <p:cNvPr id="3" name="Content Placeholder 2">
            <a:extLst>
              <a:ext uri="{FF2B5EF4-FFF2-40B4-BE49-F238E27FC236}">
                <a16:creationId xmlns:a16="http://schemas.microsoft.com/office/drawing/2014/main" id="{5BB5FF5B-A5F3-42AC-8ABE-C55602B55E86}"/>
              </a:ext>
            </a:extLst>
          </p:cNvPr>
          <p:cNvSpPr>
            <a:spLocks noGrp="1"/>
          </p:cNvSpPr>
          <p:nvPr>
            <p:ph idx="1"/>
          </p:nvPr>
        </p:nvSpPr>
        <p:spPr>
          <a:xfrm>
            <a:off x="1451579" y="1604915"/>
            <a:ext cx="9291215" cy="4292302"/>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spliced wires are in a "J" box and all "J" boxes, outlets and switches have face plates. (includes basement and attic)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room must have 2 working outlets or 1 outlet and a permanent light.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rooms are well-lit and free from electrical hazards.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receptacles within 6 feet of sinks (kitchen or bathroom) must be GFI. Receptacles near bathtubs are not acceptable. </a:t>
            </a:r>
          </a:p>
          <a:p>
            <a:pPr>
              <a:lnSpc>
                <a:spcPct val="107000"/>
              </a:lnSpc>
              <a:spcBef>
                <a:spcPts val="0"/>
              </a:spcBef>
              <a:spcAft>
                <a:spcPts val="800"/>
              </a:spcAft>
              <a:buFont typeface="Wingdings" panose="05000000000000000000" pitchFamily="2" charset="2"/>
              <a:buChar char="q"/>
            </a:pPr>
            <a:r>
              <a:rPr lang="en-US" sz="1800" dirty="0">
                <a:latin typeface="Calibri" panose="020F0502020204030204" pitchFamily="34" charset="0"/>
                <a:ea typeface="Calibri" panose="020F0502020204030204" pitchFamily="34" charset="0"/>
                <a:cs typeface="Times New Roman" panose="02020603050405020304" pitchFamily="18" charset="0"/>
              </a:rPr>
              <a:t>  Electrical hazards:</a:t>
            </a:r>
          </a:p>
          <a:p>
            <a:pPr lvl="1">
              <a:lnSpc>
                <a:spcPct val="107000"/>
              </a:lnSpc>
              <a:spcBef>
                <a:spcPts val="0"/>
              </a:spcBef>
              <a:spcAft>
                <a:spcPts val="800"/>
              </a:spcAft>
              <a:buFont typeface="Wingdings" panose="05000000000000000000" pitchFamily="2" charset="2"/>
              <a:buChar char="q"/>
            </a:pPr>
            <a:r>
              <a:rPr lang="en-US" sz="1600" dirty="0">
                <a:effectLst/>
                <a:latin typeface="Calibri" panose="020F0502020204030204" pitchFamily="34" charset="0"/>
                <a:ea typeface="Calibri" panose="020F0502020204030204" pitchFamily="34" charset="0"/>
                <a:cs typeface="Times New Roman" panose="02020603050405020304" pitchFamily="18" charset="0"/>
              </a:rPr>
              <a:t> Missing or cracked outlet or light switch covers. </a:t>
            </a:r>
          </a:p>
          <a:p>
            <a:pPr lvl="1">
              <a:lnSpc>
                <a:spcPct val="107000"/>
              </a:lnSpc>
              <a:spcBef>
                <a:spcPts val="0"/>
              </a:spcBef>
              <a:spcAft>
                <a:spcPts val="800"/>
              </a:spcAft>
              <a:buFont typeface="Wingdings" panose="05000000000000000000" pitchFamily="2" charset="2"/>
              <a:buChar char="q"/>
            </a:pPr>
            <a:r>
              <a:rPr lang="en-US" sz="1600" dirty="0">
                <a:effectLst/>
                <a:latin typeface="Calibri" panose="020F0502020204030204" pitchFamily="34" charset="0"/>
                <a:ea typeface="Calibri" panose="020F0502020204030204" pitchFamily="34" charset="0"/>
                <a:cs typeface="Times New Roman" panose="02020603050405020304" pitchFamily="18" charset="0"/>
              </a:rPr>
              <a:t>Exposed </a:t>
            </a:r>
            <a:r>
              <a:rPr lang="en-US" sz="1600" dirty="0">
                <a:latin typeface="Calibri" panose="020F0502020204030204" pitchFamily="34" charset="0"/>
                <a:ea typeface="Calibri" panose="020F0502020204030204" pitchFamily="34" charset="0"/>
                <a:cs typeface="Times New Roman" panose="02020603050405020304" pitchFamily="18" charset="0"/>
              </a:rPr>
              <a:t>wires.</a:t>
            </a:r>
          </a:p>
          <a:p>
            <a:pPr marL="457200" lvl="1" indent="0">
              <a:lnSpc>
                <a:spcPct val="107000"/>
              </a:lnSpc>
              <a:spcBef>
                <a:spcPts val="0"/>
              </a:spcBef>
              <a:spcAft>
                <a:spcPts val="8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825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87A5-19E8-45C2-9829-53CEC96B94B4}"/>
              </a:ext>
            </a:extLst>
          </p:cNvPr>
          <p:cNvSpPr>
            <a:spLocks noGrp="1"/>
          </p:cNvSpPr>
          <p:nvPr>
            <p:ph type="title"/>
          </p:nvPr>
        </p:nvSpPr>
        <p:spPr/>
        <p:txBody>
          <a:bodyPr/>
          <a:lstStyle/>
          <a:p>
            <a:r>
              <a:rPr lang="en-US" u="sng" dirty="0">
                <a:latin typeface="Modern Love Grunge" panose="04070805081005020601" pitchFamily="82" charset="0"/>
              </a:rPr>
              <a:t>Bedrooms</a:t>
            </a:r>
          </a:p>
        </p:txBody>
      </p:sp>
      <p:sp>
        <p:nvSpPr>
          <p:cNvPr id="3" name="Content Placeholder 2">
            <a:extLst>
              <a:ext uri="{FF2B5EF4-FFF2-40B4-BE49-F238E27FC236}">
                <a16:creationId xmlns:a16="http://schemas.microsoft.com/office/drawing/2014/main" id="{13E46585-3FAA-4EA4-955D-DCC163F82ADC}"/>
              </a:ext>
            </a:extLst>
          </p:cNvPr>
          <p:cNvSpPr>
            <a:spLocks noGrp="1"/>
          </p:cNvSpPr>
          <p:nvPr>
            <p:ph idx="1"/>
          </p:nvPr>
        </p:nvSpPr>
        <p:spPr/>
        <p:txBody>
          <a:bodyPr>
            <a:normAutofit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Each bedroom must have two forms of egress, a window and a door. Window if designed to open must do so and remain open on it's own and is capable of locking. </a:t>
            </a:r>
          </a:p>
          <a:p>
            <a:pPr marL="342900" marR="0" lvl="0" indent="-342900">
              <a:lnSpc>
                <a:spcPct val="150000"/>
              </a:lnSpc>
              <a:spcBef>
                <a:spcPts val="0"/>
              </a:spcBef>
              <a:spcAft>
                <a:spcPts val="800"/>
              </a:spcAft>
              <a:buFont typeface="Symbol" panose="05050102010706020507" pitchFamily="18" charset="2"/>
              <a:buChar char=""/>
            </a:pPr>
            <a:r>
              <a:rPr lang="en-US" sz="1600" dirty="0">
                <a:effectLst/>
                <a:latin typeface="+mj-lt"/>
                <a:ea typeface="Calibri" panose="020F0502020204030204" pitchFamily="34" charset="0"/>
                <a:cs typeface="Times New Roman" panose="02020603050405020304" pitchFamily="18" charset="0"/>
              </a:rPr>
              <a:t>Each room must have 2 working outlets or 1 outlet and a permanent light fixture. </a:t>
            </a:r>
          </a:p>
          <a:p>
            <a:pPr>
              <a:lnSpc>
                <a:spcPct val="150000"/>
              </a:lnSpc>
              <a:buFont typeface="Wingdings" panose="05000000000000000000" pitchFamily="2" charset="2"/>
              <a:buChar char="q"/>
            </a:pPr>
            <a:r>
              <a:rPr lang="en-US" sz="1600" dirty="0">
                <a:latin typeface="+mj-lt"/>
              </a:rPr>
              <a:t>  Flooring needs to be present and not deteriorated, soiled or have missing or loose pieces.</a:t>
            </a:r>
          </a:p>
          <a:p>
            <a:pPr>
              <a:lnSpc>
                <a:spcPct val="150000"/>
              </a:lnSpc>
              <a:buFont typeface="Wingdings" panose="05000000000000000000" pitchFamily="2" charset="2"/>
              <a:buChar char="q"/>
            </a:pPr>
            <a:r>
              <a:rPr lang="en-US" sz="1600" dirty="0">
                <a:latin typeface="+mj-lt"/>
              </a:rPr>
              <a:t> No holes in the wall bigger than 8 ½ * 11. </a:t>
            </a:r>
          </a:p>
          <a:p>
            <a:pPr>
              <a:lnSpc>
                <a:spcPct val="150000"/>
              </a:lnSpc>
              <a:buFont typeface="Wingdings" panose="05000000000000000000" pitchFamily="2" charset="2"/>
              <a:buChar char="q"/>
            </a:pPr>
            <a:r>
              <a:rPr lang="en-US" sz="1600" dirty="0">
                <a:latin typeface="+mj-lt"/>
              </a:rPr>
              <a:t>No electrical hazards. </a:t>
            </a:r>
          </a:p>
          <a:p>
            <a:pPr lvl="1">
              <a:lnSpc>
                <a:spcPct val="107000"/>
              </a:lnSpc>
              <a:spcBef>
                <a:spcPts val="0"/>
              </a:spcBef>
              <a:spcAft>
                <a:spcPts val="800"/>
              </a:spcAft>
              <a:buFont typeface="Wingdings" panose="05000000000000000000" pitchFamily="2" charset="2"/>
              <a:buChar char="q"/>
            </a:pPr>
            <a:r>
              <a:rPr lang="en-US" sz="1600" dirty="0">
                <a:effectLst/>
                <a:latin typeface="Calibri" panose="020F0502020204030204" pitchFamily="34" charset="0"/>
                <a:ea typeface="Calibri" panose="020F0502020204030204" pitchFamily="34" charset="0"/>
                <a:cs typeface="Times New Roman" panose="02020603050405020304" pitchFamily="18" charset="0"/>
              </a:rPr>
              <a:t>Missing or cracked outlet or light switch covers. </a:t>
            </a:r>
          </a:p>
          <a:p>
            <a:pPr lvl="1">
              <a:lnSpc>
                <a:spcPct val="107000"/>
              </a:lnSpc>
              <a:spcBef>
                <a:spcPts val="0"/>
              </a:spcBef>
              <a:spcAft>
                <a:spcPts val="800"/>
              </a:spcAft>
              <a:buFont typeface="Wingdings" panose="05000000000000000000" pitchFamily="2" charset="2"/>
              <a:buChar char="q"/>
            </a:pPr>
            <a:r>
              <a:rPr lang="en-US" sz="1600" dirty="0">
                <a:effectLst/>
                <a:latin typeface="Calibri" panose="020F0502020204030204" pitchFamily="34" charset="0"/>
                <a:ea typeface="Calibri" panose="020F0502020204030204" pitchFamily="34" charset="0"/>
                <a:cs typeface="Times New Roman" panose="02020603050405020304" pitchFamily="18" charset="0"/>
              </a:rPr>
              <a:t>Exposed </a:t>
            </a:r>
            <a:r>
              <a:rPr lang="en-US" sz="1600" dirty="0">
                <a:latin typeface="Calibri" panose="020F0502020204030204" pitchFamily="34" charset="0"/>
                <a:ea typeface="Calibri" panose="020F0502020204030204" pitchFamily="34" charset="0"/>
                <a:cs typeface="Times New Roman" panose="02020603050405020304" pitchFamily="18" charset="0"/>
              </a:rPr>
              <a:t>wires.</a:t>
            </a:r>
          </a:p>
          <a:p>
            <a:pPr marL="0" indent="0">
              <a:lnSpc>
                <a:spcPct val="150000"/>
              </a:lnSpc>
              <a:buNone/>
            </a:pPr>
            <a:endParaRPr lang="en-US" sz="1600" dirty="0">
              <a:latin typeface="+mj-lt"/>
            </a:endParaRPr>
          </a:p>
        </p:txBody>
      </p:sp>
    </p:spTree>
    <p:extLst>
      <p:ext uri="{BB962C8B-B14F-4D97-AF65-F5344CB8AC3E}">
        <p14:creationId xmlns:p14="http://schemas.microsoft.com/office/powerpoint/2010/main" val="119550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01DB4-16F5-4443-81EC-6036F9DFC979}"/>
              </a:ext>
            </a:extLst>
          </p:cNvPr>
          <p:cNvSpPr>
            <a:spLocks noGrp="1"/>
          </p:cNvSpPr>
          <p:nvPr>
            <p:ph type="title"/>
          </p:nvPr>
        </p:nvSpPr>
        <p:spPr>
          <a:xfrm>
            <a:off x="1451580" y="301642"/>
            <a:ext cx="9603275" cy="1020229"/>
          </a:xfrm>
        </p:spPr>
        <p:txBody>
          <a:bodyPr>
            <a:normAutofit/>
          </a:bodyPr>
          <a:lstStyle/>
          <a:p>
            <a:r>
              <a:rPr lang="en-US" sz="3600" u="sng" dirty="0">
                <a:latin typeface="Modern Love Grunge" panose="04070805081005020601" pitchFamily="82" charset="0"/>
              </a:rPr>
              <a:t>Kitchen</a:t>
            </a:r>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107744"/>
            <a:ext cx="9581995"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2F3F319F-48D1-477A-B4D3-B43E0DC29A4E}"/>
              </a:ext>
            </a:extLst>
          </p:cNvPr>
          <p:cNvSpPr>
            <a:spLocks noGrp="1"/>
          </p:cNvSpPr>
          <p:nvPr>
            <p:ph idx="1"/>
          </p:nvPr>
        </p:nvSpPr>
        <p:spPr>
          <a:xfrm>
            <a:off x="1451580" y="2355535"/>
            <a:ext cx="9436404" cy="3637299"/>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All appliances are in proper working order, including burners and oven / broiler. </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floor covering (required) is free of tripping hazards or deterioration.</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There is adequate space for food storage and preparation, cabinet bottoms can’t be deteriorated</a:t>
            </a:r>
          </a:p>
          <a:p>
            <a:pPr marL="342900" marR="0" lvl="0" indent="-342900">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Refrigerator: seals are intact, door handles are secure and does not leak.</a:t>
            </a:r>
          </a:p>
          <a:p>
            <a:pPr marL="342900" marR="0" lvl="0" indent="-342900">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GFCI outlets required for all outlets next to kitchen sink. </a:t>
            </a:r>
          </a:p>
          <a:p>
            <a:pPr marL="342900" marR="0" lvl="0" indent="-342900">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Must have a permanent light fixture. </a:t>
            </a:r>
          </a:p>
          <a:p>
            <a:pPr marL="342900" marR="0" lvl="0" indent="-342900">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Must have a kitchen sink, cannot be used as a substitute for a bathroom sink and vice versa.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6366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DBD6-4036-4C99-9FC7-54288A69BF72}"/>
              </a:ext>
            </a:extLst>
          </p:cNvPr>
          <p:cNvSpPr>
            <a:spLocks noGrp="1"/>
          </p:cNvSpPr>
          <p:nvPr>
            <p:ph type="title"/>
          </p:nvPr>
        </p:nvSpPr>
        <p:spPr/>
        <p:txBody>
          <a:bodyPr/>
          <a:lstStyle/>
          <a:p>
            <a:r>
              <a:rPr lang="en-US" u="sng" dirty="0">
                <a:latin typeface="Modern Love Grunge" panose="04070805081005020601" pitchFamily="82" charset="0"/>
              </a:rPr>
              <a:t>Bathroom</a:t>
            </a:r>
          </a:p>
        </p:txBody>
      </p:sp>
      <p:sp>
        <p:nvSpPr>
          <p:cNvPr id="3" name="Content Placeholder 2">
            <a:extLst>
              <a:ext uri="{FF2B5EF4-FFF2-40B4-BE49-F238E27FC236}">
                <a16:creationId xmlns:a16="http://schemas.microsoft.com/office/drawing/2014/main" id="{278E404D-8250-4E03-8F92-15E78632E42E}"/>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bathroom must have a shower or tub. Must hav</a:t>
            </a:r>
            <a:r>
              <a:rPr lang="en-US" sz="1800" dirty="0">
                <a:latin typeface="Calibri" panose="020F0502020204030204" pitchFamily="34" charset="0"/>
                <a:ea typeface="Calibri" panose="020F0502020204030204" pitchFamily="34" charset="0"/>
                <a:cs typeface="Times New Roman" panose="02020603050405020304" pitchFamily="18" charset="0"/>
              </a:rPr>
              <a:t>e a permanent light fixture.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No light fixture within the shower area unless approved for a wet location.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sink, toilet, and tub / shower are operable, in good condition, and securely attached.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an operable window or an exhaust fan properly vented to the exterior.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floor covering (required) is free of tripping hazards or deterioration.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privacy curtain or door.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bathroom sink must have a p-trap. </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GFCI outlets are required next to bathroom sink. </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8043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1414-F741-455E-BE7F-45ADA16D8FC6}"/>
              </a:ext>
            </a:extLst>
          </p:cNvPr>
          <p:cNvSpPr>
            <a:spLocks noGrp="1"/>
          </p:cNvSpPr>
          <p:nvPr>
            <p:ph type="title"/>
          </p:nvPr>
        </p:nvSpPr>
        <p:spPr/>
        <p:txBody>
          <a:bodyPr/>
          <a:lstStyle/>
          <a:p>
            <a:r>
              <a:rPr lang="en-US" u="sng" dirty="0">
                <a:latin typeface="Modern Love Grunge" panose="04070805081005020601" pitchFamily="82" charset="0"/>
              </a:rPr>
              <a:t>Basement or Secondary Rooms</a:t>
            </a:r>
          </a:p>
        </p:txBody>
      </p:sp>
      <p:sp>
        <p:nvSpPr>
          <p:cNvPr id="3" name="Content Placeholder 2">
            <a:extLst>
              <a:ext uri="{FF2B5EF4-FFF2-40B4-BE49-F238E27FC236}">
                <a16:creationId xmlns:a16="http://schemas.microsoft.com/office/drawing/2014/main" id="{94DF70D9-3F6A-4D1B-A6BE-CCB4DDED10F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foundation is sound and free of hazards (potential structural collapse or ground water entry).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can be no surface water in the basement.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windows and doors must have locks and no broken or cracked glass.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basement and secondary rooms must be accessible for inspection. </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No electrical hazards present.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peeling paint. </a:t>
            </a:r>
          </a:p>
          <a:p>
            <a:endParaRPr lang="en-US" dirty="0"/>
          </a:p>
        </p:txBody>
      </p:sp>
    </p:spTree>
    <p:extLst>
      <p:ext uri="{BB962C8B-B14F-4D97-AF65-F5344CB8AC3E}">
        <p14:creationId xmlns:p14="http://schemas.microsoft.com/office/powerpoint/2010/main" val="322450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FF7D8-B265-499B-B35F-3093F314EF11}"/>
              </a:ext>
            </a:extLst>
          </p:cNvPr>
          <p:cNvSpPr>
            <a:spLocks noGrp="1"/>
          </p:cNvSpPr>
          <p:nvPr>
            <p:ph type="title"/>
          </p:nvPr>
        </p:nvSpPr>
        <p:spPr>
          <a:xfrm>
            <a:off x="1451580" y="352100"/>
            <a:ext cx="9603275" cy="1020229"/>
          </a:xfrm>
        </p:spPr>
        <p:txBody>
          <a:bodyPr>
            <a:normAutofit/>
          </a:bodyPr>
          <a:lstStyle/>
          <a:p>
            <a:r>
              <a:rPr lang="en-US" sz="3600" u="sng" dirty="0">
                <a:latin typeface="Modern Love Grunge" panose="04070805081005020601" pitchFamily="82" charset="0"/>
              </a:rPr>
              <a:t>General</a:t>
            </a:r>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107744"/>
            <a:ext cx="9581995"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F6E51019-55FE-45DC-B18D-F14F4CF4C1A8}"/>
              </a:ext>
            </a:extLst>
          </p:cNvPr>
          <p:cNvSpPr>
            <a:spLocks noGrp="1"/>
          </p:cNvSpPr>
          <p:nvPr>
            <p:ph idx="1"/>
          </p:nvPr>
        </p:nvSpPr>
        <p:spPr>
          <a:xfrm>
            <a:off x="1451580" y="2355536"/>
            <a:ext cx="9436404" cy="3476694"/>
          </a:xfrm>
        </p:spPr>
        <p:txBody>
          <a:bodyPr>
            <a:normAutofit fontScale="92500" lnSpcReduction="10000"/>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window in each room must operate as originally designed. All other windows may be secured shut.</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All windows must lock and be free from broken or cracked glass.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windows should form a tight seal when closed.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Double-hung windows with pulleys present must have sash ropes connected.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doors (exterior) lock and form a tight seal when closed.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floors with floor covering are free from tripping hazards and deterioration.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Furnace / water heater vents are properly vented to run slightly upward.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cannot be double keyed deadbolt locks on entry doors. No hasp locks on interior doors.</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unit is free of non-vented heating sources.</a:t>
            </a:r>
          </a:p>
          <a:p>
            <a:pPr marL="342900" marR="0" lvl="0" indent="-342900">
              <a:lnSpc>
                <a:spcPct val="110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unit is free of roaches, bed bugs, fleas, vermin and rodents. </a:t>
            </a:r>
          </a:p>
          <a:p>
            <a:pPr marL="342900" marR="0" lvl="0" indent="-342900">
              <a:lnSpc>
                <a:spcPct val="110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Windows used for egress cannot be blocked by beds, dressers, clothes, desk,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1400" dirty="0"/>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3011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72F695-57B7-4703-A309-50CEBDB2A988}"/>
              </a:ext>
            </a:extLst>
          </p:cNvPr>
          <p:cNvSpPr>
            <a:spLocks noGrp="1"/>
          </p:cNvSpPr>
          <p:nvPr>
            <p:ph type="title"/>
          </p:nvPr>
        </p:nvSpPr>
        <p:spPr>
          <a:xfrm>
            <a:off x="1451579" y="804520"/>
            <a:ext cx="9291215" cy="4534098"/>
          </a:xfrm>
        </p:spPr>
        <p:txBody>
          <a:bodyPr/>
          <a:lstStyle/>
          <a:p>
            <a:r>
              <a:rPr lang="en-US" dirty="0">
                <a:latin typeface="Modern Love Grunge" panose="04070805081005020601" pitchFamily="82" charset="0"/>
              </a:rPr>
              <a:t>Questions?</a:t>
            </a:r>
            <a:br>
              <a:rPr lang="en-US" dirty="0">
                <a:latin typeface="Modern Love Grunge" panose="04070805081005020601" pitchFamily="82" charset="0"/>
              </a:rPr>
            </a:br>
            <a:br>
              <a:rPr lang="en-US" dirty="0">
                <a:latin typeface="Modern Love Grunge" panose="04070805081005020601" pitchFamily="82" charset="0"/>
              </a:rPr>
            </a:br>
            <a:br>
              <a:rPr lang="en-US" dirty="0">
                <a:latin typeface="Modern Love Grunge" panose="04070805081005020601" pitchFamily="82" charset="0"/>
              </a:rPr>
            </a:br>
            <a:r>
              <a:rPr lang="en-US" dirty="0">
                <a:latin typeface="Modern Love Grunge" panose="04070805081005020601" pitchFamily="82" charset="0"/>
              </a:rPr>
              <a:t>Thank you for you time. </a:t>
            </a:r>
          </a:p>
        </p:txBody>
      </p:sp>
    </p:spTree>
    <p:extLst>
      <p:ext uri="{BB962C8B-B14F-4D97-AF65-F5344CB8AC3E}">
        <p14:creationId xmlns:p14="http://schemas.microsoft.com/office/powerpoint/2010/main" val="32910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5612-7D83-44A5-ADDF-F1E64FBD0DFD}"/>
              </a:ext>
            </a:extLst>
          </p:cNvPr>
          <p:cNvSpPr>
            <a:spLocks noGrp="1"/>
          </p:cNvSpPr>
          <p:nvPr>
            <p:ph type="title"/>
          </p:nvPr>
        </p:nvSpPr>
        <p:spPr>
          <a:xfrm>
            <a:off x="1097280" y="286604"/>
            <a:ext cx="10058400" cy="892840"/>
          </a:xfrm>
        </p:spPr>
        <p:txBody>
          <a:bodyPr>
            <a:normAutofit/>
          </a:bodyPr>
          <a:lstStyle/>
          <a:p>
            <a:pPr algn="ctr"/>
            <a:r>
              <a:rPr lang="en-US" sz="4800" dirty="0">
                <a:latin typeface="Modern Love Grunge" panose="04070805081005020601" pitchFamily="82" charset="0"/>
                <a:cs typeface="Browallia New" panose="020B0502040204020203" pitchFamily="34" charset="-34"/>
              </a:rPr>
              <a:t>Contact List </a:t>
            </a:r>
          </a:p>
        </p:txBody>
      </p:sp>
      <p:sp>
        <p:nvSpPr>
          <p:cNvPr id="3" name="Content Placeholder 2">
            <a:extLst>
              <a:ext uri="{FF2B5EF4-FFF2-40B4-BE49-F238E27FC236}">
                <a16:creationId xmlns:a16="http://schemas.microsoft.com/office/drawing/2014/main" id="{89CE2D5D-5551-43CA-A921-66927F269679}"/>
              </a:ext>
            </a:extLst>
          </p:cNvPr>
          <p:cNvSpPr>
            <a:spLocks noGrp="1"/>
          </p:cNvSpPr>
          <p:nvPr>
            <p:ph idx="1"/>
          </p:nvPr>
        </p:nvSpPr>
        <p:spPr>
          <a:xfrm>
            <a:off x="1036320" y="1179444"/>
            <a:ext cx="10058400" cy="4785258"/>
          </a:xfrm>
        </p:spPr>
        <p:txBody>
          <a:bodyPr>
            <a:normAutofit lnSpcReduction="10000"/>
          </a:bodyPr>
          <a:lstStyle/>
          <a:p>
            <a:pPr marL="0" indent="0" algn="ctr">
              <a:buNone/>
            </a:pPr>
            <a:r>
              <a:rPr lang="en-US" sz="2400" u="sng" dirty="0">
                <a:latin typeface="Modern Love Caps" panose="04070805081001020A01" pitchFamily="82" charset="0"/>
              </a:rPr>
              <a:t> Inspection Manager</a:t>
            </a:r>
          </a:p>
          <a:p>
            <a:pPr marL="0" indent="0" algn="ctr">
              <a:buNone/>
            </a:pPr>
            <a:r>
              <a:rPr lang="en-US" sz="2400" dirty="0">
                <a:latin typeface="Modern Love Caps" panose="04070805081001020A01" pitchFamily="82" charset="0"/>
              </a:rPr>
              <a:t>Elise Kuvach</a:t>
            </a:r>
          </a:p>
          <a:p>
            <a:pPr marL="0" indent="0" algn="ctr">
              <a:buNone/>
            </a:pPr>
            <a:r>
              <a:rPr lang="en-US" sz="2400" dirty="0">
                <a:latin typeface="Modern Love Caps" panose="04070805081001020A01" pitchFamily="82" charset="0"/>
              </a:rPr>
              <a:t>Email: </a:t>
            </a:r>
            <a:r>
              <a:rPr lang="en-US" sz="2400" dirty="0">
                <a:latin typeface="Modern Love Caps" panose="04070805081001020A01" pitchFamily="82" charset="0"/>
                <a:hlinkClick r:id="rId2"/>
              </a:rPr>
              <a:t>Elise.Kuvach@dca.ga.gov</a:t>
            </a:r>
            <a:endParaRPr lang="en-US" sz="2400" dirty="0">
              <a:latin typeface="Modern Love Caps" panose="04070805081001020A01" pitchFamily="82" charset="0"/>
            </a:endParaRPr>
          </a:p>
          <a:p>
            <a:pPr marL="0" indent="0" algn="ctr">
              <a:buNone/>
            </a:pPr>
            <a:r>
              <a:rPr lang="en-US" sz="2400" dirty="0">
                <a:latin typeface="Modern Love Caps" panose="04070805081001020A01" pitchFamily="82" charset="0"/>
              </a:rPr>
              <a:t>Phone: 404-273-3596</a:t>
            </a:r>
          </a:p>
          <a:p>
            <a:pPr marL="0" indent="0" algn="ctr">
              <a:buNone/>
            </a:pPr>
            <a:r>
              <a:rPr lang="en-US" sz="2400" u="sng" dirty="0">
                <a:latin typeface="Modern Love Caps" panose="04070805081001020A01" pitchFamily="82" charset="0"/>
              </a:rPr>
              <a:t>Inspection Lead</a:t>
            </a:r>
          </a:p>
          <a:p>
            <a:pPr marL="0" indent="0" algn="ctr">
              <a:buNone/>
            </a:pPr>
            <a:r>
              <a:rPr lang="en-US" sz="2400" dirty="0">
                <a:latin typeface="Modern Love Caps" panose="04070805081001020A01" pitchFamily="82" charset="0"/>
              </a:rPr>
              <a:t>Delores Rowell</a:t>
            </a:r>
          </a:p>
          <a:p>
            <a:pPr marL="0" indent="0" algn="ctr">
              <a:buNone/>
            </a:pPr>
            <a:r>
              <a:rPr lang="en-US" sz="2400" dirty="0">
                <a:latin typeface="Modern Love Caps" panose="04070805081001020A01" pitchFamily="82" charset="0"/>
              </a:rPr>
              <a:t>Email: </a:t>
            </a:r>
            <a:r>
              <a:rPr lang="en-US" sz="2400" dirty="0">
                <a:latin typeface="Modern Love Caps" panose="04070805081001020A01" pitchFamily="82" charset="0"/>
                <a:hlinkClick r:id="rId3"/>
              </a:rPr>
              <a:t>Delores.Rowell@Dca.ga.gov</a:t>
            </a:r>
            <a:endParaRPr lang="en-US" sz="2400" dirty="0">
              <a:latin typeface="Modern Love Caps" panose="04070805081001020A01" pitchFamily="82" charset="0"/>
            </a:endParaRPr>
          </a:p>
          <a:p>
            <a:pPr marL="0" indent="0" algn="ctr">
              <a:buNone/>
            </a:pPr>
            <a:r>
              <a:rPr lang="en-US" sz="2400" dirty="0">
                <a:latin typeface="Modern Love Caps" panose="04070805081001020A01" pitchFamily="82" charset="0"/>
              </a:rPr>
              <a:t>GHVP Email: </a:t>
            </a:r>
            <a:r>
              <a:rPr lang="en-US" sz="2400" dirty="0">
                <a:latin typeface="Modern Love Caps" panose="04070805081001020A01" pitchFamily="82" charset="0"/>
                <a:hlinkClick r:id="rId4"/>
              </a:rPr>
              <a:t>GHVP.Inspections@Dca.ga.gov</a:t>
            </a:r>
            <a:endParaRPr lang="en-US" sz="2400" dirty="0">
              <a:latin typeface="Modern Love Caps" panose="04070805081001020A01" pitchFamily="82" charset="0"/>
            </a:endParaRPr>
          </a:p>
          <a:p>
            <a:pPr marL="0" indent="0" algn="ctr">
              <a:buNone/>
            </a:pPr>
            <a:r>
              <a:rPr lang="en-US" sz="2400" dirty="0" err="1">
                <a:latin typeface="Modern Love Caps" panose="04070805081001020A01" pitchFamily="82" charset="0"/>
              </a:rPr>
              <a:t>Ghvp</a:t>
            </a:r>
            <a:r>
              <a:rPr lang="en-US" sz="2400" dirty="0">
                <a:latin typeface="Modern Love Caps" panose="04070805081001020A01" pitchFamily="82" charset="0"/>
              </a:rPr>
              <a:t> Contact Number: 404-772-7737 (Contact Person: Lori Hayes)</a:t>
            </a:r>
          </a:p>
          <a:p>
            <a:pPr marL="0" indent="0" algn="ctr">
              <a:buNone/>
            </a:pPr>
            <a:endParaRPr lang="en-US" sz="1400" dirty="0">
              <a:latin typeface="Modern Love Caps" panose="04070805081001020A01" pitchFamily="82" charset="0"/>
            </a:endParaRPr>
          </a:p>
          <a:p>
            <a:pPr marL="0" indent="0" algn="ctr">
              <a:buNone/>
            </a:pPr>
            <a:endParaRPr lang="en-US" sz="1400" dirty="0">
              <a:latin typeface="Modern Love Caps" panose="04070805081001020A01" pitchFamily="82" charset="0"/>
            </a:endParaRPr>
          </a:p>
        </p:txBody>
      </p:sp>
    </p:spTree>
    <p:extLst>
      <p:ext uri="{BB962C8B-B14F-4D97-AF65-F5344CB8AC3E}">
        <p14:creationId xmlns:p14="http://schemas.microsoft.com/office/powerpoint/2010/main" val="308391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4537-BDC1-477A-820D-3D67628273D2}"/>
              </a:ext>
            </a:extLst>
          </p:cNvPr>
          <p:cNvSpPr>
            <a:spLocks noGrp="1"/>
          </p:cNvSpPr>
          <p:nvPr>
            <p:ph type="title"/>
          </p:nvPr>
        </p:nvSpPr>
        <p:spPr>
          <a:xfrm>
            <a:off x="1066800" y="508220"/>
            <a:ext cx="10058400" cy="694058"/>
          </a:xfrm>
        </p:spPr>
        <p:txBody>
          <a:bodyPr>
            <a:normAutofit/>
          </a:bodyPr>
          <a:lstStyle/>
          <a:p>
            <a:pPr algn="ctr"/>
            <a:r>
              <a:rPr lang="en-US" sz="3200" u="sng" dirty="0">
                <a:latin typeface="Modern Love Grunge" panose="04070805081005020601" pitchFamily="82" charset="0"/>
              </a:rPr>
              <a:t>Types of Inspections</a:t>
            </a:r>
          </a:p>
        </p:txBody>
      </p:sp>
      <p:sp>
        <p:nvSpPr>
          <p:cNvPr id="3" name="TextBox 2">
            <a:extLst>
              <a:ext uri="{FF2B5EF4-FFF2-40B4-BE49-F238E27FC236}">
                <a16:creationId xmlns:a16="http://schemas.microsoft.com/office/drawing/2014/main" id="{362F4770-8D59-4F08-993D-0A1A710E1AA6}"/>
              </a:ext>
            </a:extLst>
          </p:cNvPr>
          <p:cNvSpPr txBox="1"/>
          <p:nvPr/>
        </p:nvSpPr>
        <p:spPr>
          <a:xfrm>
            <a:off x="331304" y="1934817"/>
            <a:ext cx="11529391" cy="3508653"/>
          </a:xfrm>
          <a:prstGeom prst="rect">
            <a:avLst/>
          </a:prstGeom>
          <a:noFill/>
        </p:spPr>
        <p:txBody>
          <a:bodyPr wrap="square" rtlCol="0">
            <a:spAutoFit/>
          </a:bodyPr>
          <a:lstStyle/>
          <a:p>
            <a:pPr algn="ctr"/>
            <a:r>
              <a:rPr lang="en-US" sz="2400" u="sng" dirty="0">
                <a:latin typeface="Modern Love Caps" panose="04070805081001020A01" pitchFamily="82" charset="0"/>
              </a:rPr>
              <a:t>Initial Inspections</a:t>
            </a:r>
          </a:p>
          <a:p>
            <a:pPr algn="ctr"/>
            <a:r>
              <a:rPr lang="en-US" dirty="0"/>
              <a:t>Inspections done on units that a tenant is moving into or is starting a new contract.</a:t>
            </a:r>
          </a:p>
          <a:p>
            <a:pPr algn="ctr"/>
            <a:endParaRPr lang="en-US" dirty="0"/>
          </a:p>
          <a:p>
            <a:pPr algn="ctr"/>
            <a:r>
              <a:rPr lang="en-US" sz="2400" u="sng" dirty="0">
                <a:latin typeface="Modern Love Caps" panose="04070805081001020A01" pitchFamily="82" charset="0"/>
              </a:rPr>
              <a:t>Annual Inspections</a:t>
            </a:r>
          </a:p>
          <a:p>
            <a:pPr algn="ctr"/>
            <a:r>
              <a:rPr lang="en-US" dirty="0"/>
              <a:t>Inspections done on units that have been under contract. </a:t>
            </a:r>
          </a:p>
          <a:p>
            <a:pPr algn="ctr"/>
            <a:endParaRPr lang="en-US" dirty="0"/>
          </a:p>
          <a:p>
            <a:pPr algn="ctr"/>
            <a:r>
              <a:rPr lang="en-US" sz="2400" u="sng" dirty="0">
                <a:latin typeface="Modern Love Caps" panose="04070805081001020A01" pitchFamily="82" charset="0"/>
              </a:rPr>
              <a:t>Special Inspections</a:t>
            </a:r>
          </a:p>
          <a:p>
            <a:pPr algn="ctr"/>
            <a:r>
              <a:rPr lang="en-US" dirty="0"/>
              <a:t>Inspections that are done at the request of a tenant, landlord or provider. </a:t>
            </a:r>
          </a:p>
          <a:p>
            <a:pPr algn="ctr"/>
            <a:endParaRPr lang="en-US" dirty="0"/>
          </a:p>
          <a:p>
            <a:pPr algn="ctr"/>
            <a:r>
              <a:rPr lang="en-US" sz="2400" u="sng" dirty="0">
                <a:latin typeface="Modern Love Caps" panose="04070805081001020A01" pitchFamily="82" charset="0"/>
              </a:rPr>
              <a:t>QC Inspections</a:t>
            </a:r>
          </a:p>
          <a:p>
            <a:pPr algn="ctr"/>
            <a:r>
              <a:rPr lang="en-US" dirty="0"/>
              <a:t>Inspections done as a requirement of HUD to verify if the inspector is inspecting the unit per HQS standards.. </a:t>
            </a:r>
          </a:p>
        </p:txBody>
      </p:sp>
    </p:spTree>
    <p:extLst>
      <p:ext uri="{BB962C8B-B14F-4D97-AF65-F5344CB8AC3E}">
        <p14:creationId xmlns:p14="http://schemas.microsoft.com/office/powerpoint/2010/main" val="256955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359E-422D-4F1C-8ACD-B51446881599}"/>
              </a:ext>
            </a:extLst>
          </p:cNvPr>
          <p:cNvSpPr>
            <a:spLocks noGrp="1"/>
          </p:cNvSpPr>
          <p:nvPr>
            <p:ph type="title"/>
          </p:nvPr>
        </p:nvSpPr>
        <p:spPr>
          <a:xfrm>
            <a:off x="1294361" y="357808"/>
            <a:ext cx="9603275" cy="596347"/>
          </a:xfrm>
        </p:spPr>
        <p:txBody>
          <a:bodyPr/>
          <a:lstStyle/>
          <a:p>
            <a:pPr algn="ctr"/>
            <a:r>
              <a:rPr lang="en-US" u="sng" dirty="0">
                <a:latin typeface="Modern Love Grunge" panose="04070805081005020601" pitchFamily="82" charset="0"/>
              </a:rPr>
              <a:t>Steps for Initial inspections</a:t>
            </a:r>
          </a:p>
        </p:txBody>
      </p:sp>
      <p:sp>
        <p:nvSpPr>
          <p:cNvPr id="3" name="TextBox 2">
            <a:extLst>
              <a:ext uri="{FF2B5EF4-FFF2-40B4-BE49-F238E27FC236}">
                <a16:creationId xmlns:a16="http://schemas.microsoft.com/office/drawing/2014/main" id="{E91028C5-2BC9-40AD-ABEF-0D40BC6BAB6D}"/>
              </a:ext>
            </a:extLst>
          </p:cNvPr>
          <p:cNvSpPr txBox="1"/>
          <p:nvPr/>
        </p:nvSpPr>
        <p:spPr>
          <a:xfrm>
            <a:off x="106015" y="954155"/>
            <a:ext cx="11979966" cy="5078313"/>
          </a:xfrm>
          <a:prstGeom prst="rect">
            <a:avLst/>
          </a:prstGeom>
          <a:noFill/>
        </p:spPr>
        <p:txBody>
          <a:bodyPr wrap="square" rtlCol="0">
            <a:spAutoFit/>
          </a:bodyPr>
          <a:lstStyle/>
          <a:p>
            <a:r>
              <a:rPr lang="en-US" u="sng" dirty="0"/>
              <a:t>Initial Inspection: </a:t>
            </a:r>
          </a:p>
          <a:p>
            <a:r>
              <a:rPr lang="en-US" dirty="0"/>
              <a:t>	1. Provider sends DCA an email to the GHVP email address requesting an inspection. </a:t>
            </a:r>
          </a:p>
          <a:p>
            <a:endParaRPr lang="en-US" dirty="0"/>
          </a:p>
          <a:p>
            <a:r>
              <a:rPr lang="en-US" dirty="0"/>
              <a:t>	2. Lori Hayes – enters the RFTA in our system and emails the inspector a copy of the RFTA form to contact 	the landlord 	to schedule an inspection. </a:t>
            </a:r>
          </a:p>
          <a:p>
            <a:endParaRPr lang="en-US" dirty="0"/>
          </a:p>
          <a:p>
            <a:r>
              <a:rPr lang="en-US" dirty="0"/>
              <a:t>	3. The inspector makes contact with the landlord and schedules the inspection. Contact is made by 	telephone within 24 hours of receiving the form (If received on Friday contact will be made on Monday).  If 	contact cannot be made, the inspector will notify the office and Lori Hayes will contact the provider to see if 	we can get help making contact. </a:t>
            </a:r>
          </a:p>
          <a:p>
            <a:endParaRPr lang="en-US" dirty="0"/>
          </a:p>
          <a:p>
            <a:r>
              <a:rPr lang="en-US" dirty="0"/>
              <a:t>	4. Once the unit is inspected and receives a pass decision, the inspector emails the GHVP email address and 	from there Lori Hayes emails the provider and the landlord a pass confirmation sheet.  </a:t>
            </a:r>
          </a:p>
          <a:p>
            <a:endParaRPr lang="en-US" dirty="0"/>
          </a:p>
          <a:p>
            <a:r>
              <a:rPr lang="en-US" dirty="0"/>
              <a:t>	5. If the unit fails, the inspector emails the GHVP email address and Lori Hayes emails a copy of the repair 	letter to the provider and the landlord. Once we are notified via email or by phone call to the GHVP 	telephone number that the repairs are completed the inspector will make contact with the landlord to 	schedule the reinspection. </a:t>
            </a:r>
          </a:p>
        </p:txBody>
      </p:sp>
    </p:spTree>
    <p:extLst>
      <p:ext uri="{BB962C8B-B14F-4D97-AF65-F5344CB8AC3E}">
        <p14:creationId xmlns:p14="http://schemas.microsoft.com/office/powerpoint/2010/main" val="267959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CB43-B27F-4A0A-B8D4-0C5B66768FB5}"/>
              </a:ext>
            </a:extLst>
          </p:cNvPr>
          <p:cNvSpPr>
            <a:spLocks noGrp="1"/>
          </p:cNvSpPr>
          <p:nvPr>
            <p:ph type="title"/>
          </p:nvPr>
        </p:nvSpPr>
        <p:spPr>
          <a:xfrm>
            <a:off x="1294362" y="247928"/>
            <a:ext cx="9603275" cy="586960"/>
          </a:xfrm>
        </p:spPr>
        <p:txBody>
          <a:bodyPr/>
          <a:lstStyle/>
          <a:p>
            <a:pPr algn="ctr"/>
            <a:r>
              <a:rPr lang="en-US" u="sng" dirty="0">
                <a:latin typeface="Modern Love Grunge" panose="04070805081005020601" pitchFamily="82" charset="0"/>
              </a:rPr>
              <a:t>Steps for Annual Inspections</a:t>
            </a:r>
          </a:p>
        </p:txBody>
      </p:sp>
      <p:sp>
        <p:nvSpPr>
          <p:cNvPr id="3" name="TextBox 2">
            <a:extLst>
              <a:ext uri="{FF2B5EF4-FFF2-40B4-BE49-F238E27FC236}">
                <a16:creationId xmlns:a16="http://schemas.microsoft.com/office/drawing/2014/main" id="{7399E069-A7D3-4F96-A372-5AC75D1DFB94}"/>
              </a:ext>
            </a:extLst>
          </p:cNvPr>
          <p:cNvSpPr txBox="1"/>
          <p:nvPr/>
        </p:nvSpPr>
        <p:spPr>
          <a:xfrm>
            <a:off x="185529" y="1010428"/>
            <a:ext cx="11820939" cy="4801314"/>
          </a:xfrm>
          <a:prstGeom prst="rect">
            <a:avLst/>
          </a:prstGeom>
          <a:noFill/>
        </p:spPr>
        <p:txBody>
          <a:bodyPr wrap="square" rtlCol="0">
            <a:spAutoFit/>
          </a:bodyPr>
          <a:lstStyle/>
          <a:p>
            <a:r>
              <a:rPr lang="en-US" u="sng" dirty="0"/>
              <a:t>Annual Inspections:</a:t>
            </a:r>
          </a:p>
          <a:p>
            <a:endParaRPr lang="en-US" dirty="0"/>
          </a:p>
          <a:p>
            <a:r>
              <a:rPr lang="en-US" dirty="0"/>
              <a:t>	1. The Provider sends an email to the GHVP email address requesting an annual inspection. </a:t>
            </a:r>
          </a:p>
          <a:p>
            <a:endParaRPr lang="en-US" dirty="0"/>
          </a:p>
          <a:p>
            <a:r>
              <a:rPr lang="en-US" dirty="0"/>
              <a:t>	2. Once received, the unit is entered into the system, and Lori emails the inspector a copy of the form to 	scheduled an inspection of the unit.  The inspector goes into the system and schedules the inspection at 	least two weeks out to give the landlord and the tenant enough time to receive the appointment letters. </a:t>
            </a:r>
          </a:p>
          <a:p>
            <a:endParaRPr lang="en-US" dirty="0"/>
          </a:p>
          <a:p>
            <a:r>
              <a:rPr lang="en-US" dirty="0"/>
              <a:t>	3. Once the inspection is scheduled, the inspector emails the GHVP email address and from there Lori 	emails the landlord and the provider a copy of the appointment letter.  If the unit fails, the landlord will 	have 28 days to make the repairs. If for some reason the landlord is not able to make the repairs due to 	weather or an order for a part has been delayed, the landlord should email the GHVP email address and 	request an extension. If approved, the landlord will be granted an additional 30 days to complete the 	repairs. </a:t>
            </a:r>
          </a:p>
          <a:p>
            <a:endParaRPr lang="en-US" dirty="0"/>
          </a:p>
          <a:p>
            <a:r>
              <a:rPr lang="en-US" dirty="0"/>
              <a:t>	4. If the inspection passes, the inspector will email the GHVP email address and Lori Hayes will email the 	landlord and the provider a pass confirmation sheet. </a:t>
            </a:r>
          </a:p>
        </p:txBody>
      </p:sp>
    </p:spTree>
    <p:extLst>
      <p:ext uri="{BB962C8B-B14F-4D97-AF65-F5344CB8AC3E}">
        <p14:creationId xmlns:p14="http://schemas.microsoft.com/office/powerpoint/2010/main" val="123653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386C-AA39-4BFF-BF2A-BF51579B292F}"/>
              </a:ext>
            </a:extLst>
          </p:cNvPr>
          <p:cNvSpPr>
            <a:spLocks noGrp="1"/>
          </p:cNvSpPr>
          <p:nvPr>
            <p:ph type="title"/>
          </p:nvPr>
        </p:nvSpPr>
        <p:spPr/>
        <p:txBody>
          <a:bodyPr/>
          <a:lstStyle/>
          <a:p>
            <a:r>
              <a:rPr lang="en-US" u="sng" dirty="0">
                <a:latin typeface="Modern Love Grunge" panose="04070805081005020601" pitchFamily="82" charset="0"/>
              </a:rPr>
              <a:t>Steps for Special Inspections</a:t>
            </a:r>
          </a:p>
        </p:txBody>
      </p:sp>
      <p:sp>
        <p:nvSpPr>
          <p:cNvPr id="3" name="TextBox 2">
            <a:extLst>
              <a:ext uri="{FF2B5EF4-FFF2-40B4-BE49-F238E27FC236}">
                <a16:creationId xmlns:a16="http://schemas.microsoft.com/office/drawing/2014/main" id="{4CD978D1-B79D-4E8F-821D-529A044A9889}"/>
              </a:ext>
            </a:extLst>
          </p:cNvPr>
          <p:cNvSpPr txBox="1"/>
          <p:nvPr/>
        </p:nvSpPr>
        <p:spPr>
          <a:xfrm>
            <a:off x="331304" y="1630017"/>
            <a:ext cx="11675166" cy="3416320"/>
          </a:xfrm>
          <a:prstGeom prst="rect">
            <a:avLst/>
          </a:prstGeom>
          <a:noFill/>
        </p:spPr>
        <p:txBody>
          <a:bodyPr wrap="square" rtlCol="0">
            <a:spAutoFit/>
          </a:bodyPr>
          <a:lstStyle/>
          <a:p>
            <a:r>
              <a:rPr lang="en-US" u="sng" dirty="0"/>
              <a:t>Special inspection:</a:t>
            </a:r>
          </a:p>
          <a:p>
            <a:endParaRPr lang="en-US" dirty="0"/>
          </a:p>
          <a:p>
            <a:r>
              <a:rPr lang="en-US" dirty="0"/>
              <a:t>	1. The provider emails the GHVP email address and Lori Hayes will email the inspector the request for a 	special inspection. </a:t>
            </a:r>
          </a:p>
          <a:p>
            <a:endParaRPr lang="en-US" dirty="0"/>
          </a:p>
          <a:p>
            <a:r>
              <a:rPr lang="en-US" dirty="0"/>
              <a:t>	2.  The inspector will contact the tenant to schedule the inspection over the phone, if the inspector is 	unable to make contact with the tenant, the inspector will pick a date and letters will be mailed out to 	the tenant and landlord scheduling the inspection. </a:t>
            </a:r>
          </a:p>
          <a:p>
            <a:endParaRPr lang="en-US" dirty="0"/>
          </a:p>
          <a:p>
            <a:r>
              <a:rPr lang="en-US" dirty="0"/>
              <a:t>	3. If the inspection fails, the inspector will email the GHVP email and Lori Hayes will email the landlord 	and the provider a copy of the repair letter. The landlord will have 28 days to complete the repairs unless 	the repair is a 24 hour repair.</a:t>
            </a:r>
          </a:p>
        </p:txBody>
      </p:sp>
    </p:spTree>
    <p:extLst>
      <p:ext uri="{BB962C8B-B14F-4D97-AF65-F5344CB8AC3E}">
        <p14:creationId xmlns:p14="http://schemas.microsoft.com/office/powerpoint/2010/main" val="230381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333FB34-E54B-4710-9DAE-6EE038612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3" name="Picture 62">
            <a:extLst>
              <a:ext uri="{FF2B5EF4-FFF2-40B4-BE49-F238E27FC236}">
                <a16:creationId xmlns:a16="http://schemas.microsoft.com/office/drawing/2014/main" id="{29041944-13B4-40E3-A9D5-25B333EBD2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65" name="Straight Connector 64">
            <a:extLst>
              <a:ext uri="{FF2B5EF4-FFF2-40B4-BE49-F238E27FC236}">
                <a16:creationId xmlns:a16="http://schemas.microsoft.com/office/drawing/2014/main" id="{5B85E289-5ADE-4F02-B917-9C9D9B0448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45EB9AB-9E3F-4EA4-8F7F-5F69C48534A4}"/>
              </a:ext>
            </a:extLst>
          </p:cNvPr>
          <p:cNvSpPr txBox="1"/>
          <p:nvPr/>
        </p:nvSpPr>
        <p:spPr>
          <a:xfrm>
            <a:off x="1450392" y="0"/>
            <a:ext cx="9291215" cy="104923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u="sng" cap="all" spc="-50" dirty="0">
                <a:solidFill>
                  <a:schemeClr val="accent1"/>
                </a:solidFill>
                <a:latin typeface="Modern Love Grunge" panose="04070805081005020601" pitchFamily="82" charset="0"/>
                <a:ea typeface="+mj-ea"/>
                <a:cs typeface="+mj-cs"/>
              </a:rPr>
              <a:t>24 Hour Repairs</a:t>
            </a:r>
          </a:p>
        </p:txBody>
      </p:sp>
      <p:sp>
        <p:nvSpPr>
          <p:cNvPr id="22" name="TextBox 5">
            <a:extLst>
              <a:ext uri="{FF2B5EF4-FFF2-40B4-BE49-F238E27FC236}">
                <a16:creationId xmlns:a16="http://schemas.microsoft.com/office/drawing/2014/main" id="{3D25B864-9949-4F86-BFA5-61BC647FD2BE}"/>
              </a:ext>
            </a:extLst>
          </p:cNvPr>
          <p:cNvSpPr txBox="1"/>
          <p:nvPr/>
        </p:nvSpPr>
        <p:spPr>
          <a:xfrm>
            <a:off x="182880" y="957821"/>
            <a:ext cx="11774657" cy="4880271"/>
          </a:xfrm>
          <a:prstGeom prst="rect">
            <a:avLst/>
          </a:prstGeom>
        </p:spPr>
        <p:txBody>
          <a:bodyPr vert="horz" lIns="91440" tIns="45720" rIns="91440" bIns="45720" rtlCol="0" anchor="t">
            <a:normAutofit/>
          </a:bodyPr>
          <a:lstStyle/>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A Life-threatening (LT) deficiency, as defined by HUD is: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(1) Gas (natural or liquid petroleum) leak or fumes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(2) Electrical hazards that could result in shock or fire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(3) Inoperable or missing smoke detector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(4) Interior air quality (inoperable or missing carbon monoxide detector, where required)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(5) Gas/oil fired water heater or heating, ventilation, or cooling system with missing, damaged, improper, or misaligned chimney or venting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(6) Lack of alternative means of exit in case of fire or blocked egress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(7) Other interior hazards (missing or damaged fire extinguisher, where required)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(8) Deteriorated paint surfaces in a unit built before 1978 and to be occupied by a family with a child under 6 years of age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(9) Any other condition subsequently identified by HUD as life-threatening in a notice published in the Federal Register. </a:t>
            </a:r>
          </a:p>
          <a:p>
            <a:pPr marL="0" marR="0" indent="-228600" defTabSz="914400">
              <a:lnSpc>
                <a:spcPct val="110000"/>
              </a:lnSpc>
              <a:spcBef>
                <a:spcPts val="0"/>
              </a:spcBef>
              <a:spcAft>
                <a:spcPts val="800"/>
              </a:spcAft>
              <a:buClr>
                <a:schemeClr val="accent1"/>
              </a:buClr>
              <a:buSzPct val="100000"/>
              <a:buFont typeface="Arial" panose="020B0604020202020204" pitchFamily="34" charset="0"/>
              <a:buChar char="•"/>
            </a:pPr>
            <a:r>
              <a:rPr lang="en-US" sz="1600" dirty="0"/>
              <a:t>(10) Any other condition identified by the administering PHA as life-threatening in the PHA’s administrative plan prior to April 18, 2017 (the effective date of the January 18, 2017, implementation notice).</a:t>
            </a:r>
          </a:p>
        </p:txBody>
      </p:sp>
    </p:spTree>
    <p:extLst>
      <p:ext uri="{BB962C8B-B14F-4D97-AF65-F5344CB8AC3E}">
        <p14:creationId xmlns:p14="http://schemas.microsoft.com/office/powerpoint/2010/main" val="37146220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9027C-3CAA-492D-BE7F-A7CFEB28414A}"/>
              </a:ext>
            </a:extLst>
          </p:cNvPr>
          <p:cNvSpPr txBox="1"/>
          <p:nvPr/>
        </p:nvSpPr>
        <p:spPr>
          <a:xfrm>
            <a:off x="858749" y="963997"/>
            <a:ext cx="3787457" cy="493836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800" spc="-50" dirty="0">
                <a:solidFill>
                  <a:schemeClr val="tx1">
                    <a:lumMod val="75000"/>
                    <a:lumOff val="25000"/>
                  </a:schemeClr>
                </a:solidFill>
                <a:latin typeface="Modern Love Grunge" panose="04070805081005020601" pitchFamily="82" charset="0"/>
                <a:ea typeface="+mj-ea"/>
                <a:cs typeface="+mj-cs"/>
              </a:rPr>
              <a:t>24 Hour Repairs Per DCA’s Admin Plan</a:t>
            </a:r>
          </a:p>
        </p:txBody>
      </p:sp>
      <p:sp>
        <p:nvSpPr>
          <p:cNvPr id="4" name="TextBox 3">
            <a:extLst>
              <a:ext uri="{FF2B5EF4-FFF2-40B4-BE49-F238E27FC236}">
                <a16:creationId xmlns:a16="http://schemas.microsoft.com/office/drawing/2014/main" id="{2CB9F53D-6BEB-4FE6-8E74-1499191F41C9}"/>
              </a:ext>
            </a:extLst>
          </p:cNvPr>
          <p:cNvSpPr txBox="1"/>
          <p:nvPr/>
        </p:nvSpPr>
        <p:spPr>
          <a:xfrm>
            <a:off x="5301798" y="963507"/>
            <a:ext cx="5968181" cy="4938851"/>
          </a:xfrm>
          <a:prstGeom prst="rect">
            <a:avLst/>
          </a:prstGeom>
        </p:spPr>
        <p:txBody>
          <a:bodyPr vert="horz" lIns="0" tIns="45720" rIns="0" bIns="45720" rtlCol="0" anchor="ctr">
            <a:normAutofit/>
          </a:bodyPr>
          <a:lstStyle/>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Any condition that jeopardizes the security of the unit.</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 Major plumbing leaks or flooding, waterlogged ceiling or floor in imminent danger of falling </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Absence of a working heating system when outside temperature is below 60 degrees Fahrenheit. </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Utilities not in service, including no running hot water </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Conditions that present the imminent possibility of injury </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Obstacles that prevent safe entrance or exit from the unit </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Absence of a functioning toilet, sink and shower.</a:t>
            </a:r>
          </a:p>
          <a:p>
            <a:pPr marL="0" marR="0">
              <a:spcBef>
                <a:spcPts val="0"/>
              </a:spcBef>
              <a:spcAft>
                <a:spcPts val="800"/>
              </a:spcAft>
              <a:buFont typeface="Calibri" panose="020F0502020204030204" pitchFamily="34" charset="0"/>
            </a:pPr>
            <a:r>
              <a:rPr lang="en-US" dirty="0">
                <a:solidFill>
                  <a:schemeClr val="tx1">
                    <a:lumMod val="75000"/>
                    <a:lumOff val="25000"/>
                  </a:schemeClr>
                </a:solidFill>
                <a:effectLst/>
              </a:rPr>
              <a:t>Gas burners on a stove that do not lite properly. Matches or lighters cannot be used to lite a gas stove. </a:t>
            </a:r>
          </a:p>
        </p:txBody>
      </p:sp>
    </p:spTree>
    <p:extLst>
      <p:ext uri="{BB962C8B-B14F-4D97-AF65-F5344CB8AC3E}">
        <p14:creationId xmlns:p14="http://schemas.microsoft.com/office/powerpoint/2010/main" val="14090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7E0E-FE87-493F-A92B-250B76A4494F}"/>
              </a:ext>
            </a:extLst>
          </p:cNvPr>
          <p:cNvSpPr>
            <a:spLocks noGrp="1"/>
          </p:cNvSpPr>
          <p:nvPr>
            <p:ph type="title"/>
          </p:nvPr>
        </p:nvSpPr>
        <p:spPr/>
        <p:txBody>
          <a:bodyPr/>
          <a:lstStyle/>
          <a:p>
            <a:r>
              <a:rPr lang="en-US" u="sng" dirty="0">
                <a:latin typeface="Modern Love Grunge" panose="04070805081005020601" pitchFamily="82" charset="0"/>
              </a:rPr>
              <a:t>exterior</a:t>
            </a:r>
          </a:p>
        </p:txBody>
      </p:sp>
      <p:sp>
        <p:nvSpPr>
          <p:cNvPr id="3" name="Content Placeholder 2">
            <a:extLst>
              <a:ext uri="{FF2B5EF4-FFF2-40B4-BE49-F238E27FC236}">
                <a16:creationId xmlns:a16="http://schemas.microsoft.com/office/drawing/2014/main" id="{B67BD876-0D72-413C-8098-1E70ABD09D71}"/>
              </a:ext>
            </a:extLst>
          </p:cNvPr>
          <p:cNvSpPr>
            <a:spLocks noGrp="1"/>
          </p:cNvSpPr>
          <p:nvPr>
            <p:ph idx="1"/>
          </p:nvPr>
        </p:nvSpPr>
        <p:spPr>
          <a:xfrm>
            <a:off x="1451579" y="2015732"/>
            <a:ext cx="9291215" cy="3739116"/>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porches over 30" must have a railing with balusters spaced no more than 4 inches between balusters.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foundation, stairs, handrails, gutters, porches, and walkways are sound and free of hazards and deterioration.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unit’s yard is free of trash and debris.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electric entrance cable is in good condition. NOT FRAYED OR DETERIORATED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handrail for all steps (4 or more), including basement. Including unprotected sides of stairways.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chimney and brickwork is free of loose bricks and mortar.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paint is not chipping, peeling or cracking (including windows).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Mobile Homes - Tie downs are properly attached and accessible for inspector.</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sheds or outdoor buildings must be sound and is free of hazards and deterioration.  </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7856388"/>
      </p:ext>
    </p:extLst>
  </p:cSld>
  <p:clrMapOvr>
    <a:masterClrMapping/>
  </p:clrMapOvr>
</p:sld>
</file>

<file path=ppt/theme/theme1.xml><?xml version="1.0" encoding="utf-8"?>
<a:theme xmlns:a="http://schemas.openxmlformats.org/drawingml/2006/main" name="1_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infopath/2007/PartnerControls"/>
    <ds:schemaRef ds:uri="71af3243-3dd4-4a8d-8c0d-dd76da1f02a5"/>
    <ds:schemaRef ds:uri="http://purl.org/dc/dcmityp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2187</TotalTime>
  <Words>2024</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Modern Love Caps</vt:lpstr>
      <vt:lpstr>Modern Love Grunge</vt:lpstr>
      <vt:lpstr>Rockwell</vt:lpstr>
      <vt:lpstr>Symbol</vt:lpstr>
      <vt:lpstr>Wingdings</vt:lpstr>
      <vt:lpstr>1_Gallery</vt:lpstr>
      <vt:lpstr>Gallery</vt:lpstr>
      <vt:lpstr>DCA Inspections</vt:lpstr>
      <vt:lpstr>Contact List </vt:lpstr>
      <vt:lpstr>Types of Inspections</vt:lpstr>
      <vt:lpstr>Steps for Initial inspections</vt:lpstr>
      <vt:lpstr>Steps for Annual Inspections</vt:lpstr>
      <vt:lpstr>Steps for Special Inspections</vt:lpstr>
      <vt:lpstr>PowerPoint Presentation</vt:lpstr>
      <vt:lpstr>PowerPoint Presentation</vt:lpstr>
      <vt:lpstr>exterior</vt:lpstr>
      <vt:lpstr>Interior</vt:lpstr>
      <vt:lpstr>Electrical</vt:lpstr>
      <vt:lpstr>Bedrooms</vt:lpstr>
      <vt:lpstr>Kitchen</vt:lpstr>
      <vt:lpstr>Bathroom</vt:lpstr>
      <vt:lpstr>Basement or Secondary Rooms</vt:lpstr>
      <vt:lpstr>General</vt:lpstr>
      <vt:lpstr>Questions?   Thank you for you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 Inspections</dc:title>
  <dc:creator>Elise Kuvach</dc:creator>
  <cp:lastModifiedBy>Elise Kuvach</cp:lastModifiedBy>
  <cp:revision>35</cp:revision>
  <cp:lastPrinted>2022-03-03T15:04:29Z</cp:lastPrinted>
  <dcterms:created xsi:type="dcterms:W3CDTF">2022-03-02T04:12:53Z</dcterms:created>
  <dcterms:modified xsi:type="dcterms:W3CDTF">2022-03-03T16:39:57Z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